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7"/>
  </p:notesMasterIdLst>
  <p:sldIdLst>
    <p:sldId id="256" r:id="rId2"/>
    <p:sldId id="257" r:id="rId3"/>
    <p:sldId id="361" r:id="rId4"/>
    <p:sldId id="484" r:id="rId5"/>
    <p:sldId id="486" r:id="rId6"/>
    <p:sldId id="478" r:id="rId7"/>
    <p:sldId id="461" r:id="rId8"/>
    <p:sldId id="329" r:id="rId9"/>
    <p:sldId id="328" r:id="rId10"/>
    <p:sldId id="467" r:id="rId11"/>
    <p:sldId id="451" r:id="rId12"/>
    <p:sldId id="354" r:id="rId13"/>
    <p:sldId id="270" r:id="rId14"/>
    <p:sldId id="334" r:id="rId15"/>
    <p:sldId id="464" r:id="rId16"/>
  </p:sldIdLst>
  <p:sldSz cx="12192000" cy="6858000"/>
  <p:notesSz cx="7102475" cy="938847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4A7EB1-3545-4610-8D6F-73024BFC53F8}" v="44" dt="2024-02-27T20:45:28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65D84268-BE61-4CB2-9D17-8D8D2F59BE3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91EDBA88-A091-43D0-ACAD-4B86CD99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9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USDA’s main focus is to handle international and interstate shipments.  They are the one who regulate Intl</a:t>
            </a:r>
            <a:r>
              <a:rPr lang="en-US" baseline="0"/>
              <a:t> airports &amp; Sea ports. CDFA’s main focus is Intrastate trade from one county to another.  Counties mainly focus on local business within the county and provide outreach to local agencies.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D9D55-D49E-4674-947B-2C03E30CEC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2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/>
              <a:t>Anytime a quarantine is placed it’s Cooperative which means it involves the “input "of different agencies. This helps in better communication, coordination and cooperation among them.  Each agency has a defined role to play.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D9D55-D49E-4674-947B-2C03E30CEC9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B20F-FDE0-A066-FB3A-64AE44CEA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5E96B-B989-25D8-9454-F157472BB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B6F9-61F0-7AA9-24A1-05548AB6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February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1A3DC-69B2-2B57-0DDA-DE05E116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B77C4-CEAD-B18D-F000-12913EAC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473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6798-9CE9-8CDC-B4E5-08305554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1CA65-C0D2-F6AC-9DEC-CAC3A8A34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BB7F7-350A-84F3-7540-986591F4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February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2CC2A-A952-D53D-1A62-1E1F5E51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30B22-5877-F6BB-D1B1-CBDE498C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18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17636B-44D3-731F-C3E7-37E9DBB2B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E3E6D-3F5C-CBFA-02A3-3EDC7EA02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1CF44-B141-2645-E9E1-145A5677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February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0BCE8-FD96-2DC0-141F-CF447D83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78A12-AF0A-70FF-9DD1-BF372F98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800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46EC-F4C4-550A-77BF-E444300B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45CE8-51A5-5A35-67C7-C1BCB025B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5B96D-7E36-1744-0503-99873152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February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2C5D6-949C-B789-F095-6BB0A6B0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8FE8-196E-38A8-04B0-8F807004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821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7A7E9-2BE4-8336-FF08-1C536CB2A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3FE6A-D3F4-0BCA-77B8-CD7DAFFBD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04393-CD18-9AC4-27B0-088D4CB9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February 29,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7757D-BB4D-D5D2-9317-173944CE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1CEBF-B220-FAB1-4B23-CF4C130B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773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1FE7-4ABE-BF71-695A-0899E8D0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B73BD-2C04-A9B2-8BCD-A82426F5D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FFEF8-A9FA-D5A5-54ED-FB605FD81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147B8-9643-D3B7-0876-84F18957A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February 29,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95468-8707-D312-EDDC-49E6B4DA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BC2BC-DDA7-C4F8-4EC8-4931B0B4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0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D305-8545-90B8-171F-E17DE7E8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C5986-7DC9-5E09-A22A-301B03DB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36C19-5D6F-322C-1B90-6B0463D69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7914A-1550-37E6-142C-75AADAAE1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9F44A-3C2B-2CB9-F8AA-D26BFAE3B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8E1A9-D99C-85D0-972F-EE5CEB88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February 29,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EFF60-E17A-88CF-9042-CA93D071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ED8426-A6A8-7A1D-51A4-4CCF6DAE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229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78318-39BF-9A51-B6C8-67FCAE8E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416E5-8509-869F-D4A3-11750218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February 29,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D9073-BF28-5ED3-FC0D-E93455C5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BE1CB-3682-8578-044F-261D1963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421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0D520-6913-A633-7AFE-886DFFE3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February 29,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724A2-F8B9-395C-610B-E231CCEF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F846A-3087-F15C-C98B-2BAE302E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561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C32D3-147F-85FB-3CFD-CF3819E0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84767-18DB-4F59-40E1-1EF9D6998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B352F-B89B-1023-8AC6-A753D5159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8988F-D19F-6F92-1BBC-2D5632C1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February 29,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7A404-8396-9C9A-25AB-AC6B2361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580B9-C898-B64E-EA20-1BA910F6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628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5673-7FA3-70A8-874E-B87EE474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B05EB-0FD7-9D3C-C97E-6FE310811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CE336-6417-7EC7-7297-D89E9D88A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DBFF4-21EA-5FCC-3BD1-5B7961B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February 29,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5DA95-33AD-8B5C-BB83-45894B44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5234A-9914-3796-A91D-258A79F1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989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D7FA4-7873-FC6D-06D0-3D3DA6E3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162FD-937C-45E3-6ECB-3A415FAED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2CA0-4527-5868-0744-66F9D1351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t>February 29, 2024</a:t>
            </a:fld>
            <a:endParaRPr lang="en-US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B9A57-7118-82AD-D779-C633E2900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995FB-41DE-1055-1516-518A1CCEA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143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205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95687" y="193448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QUEENSLAND FRUIT FLY QUARANTINE</a:t>
            </a:r>
          </a:p>
        </p:txBody>
      </p:sp>
      <p:sp>
        <p:nvSpPr>
          <p:cNvPr id="2053" name="Rectangle 205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Rectangle 205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89599-7B29-E0DF-62C2-D5FBAA6D373F}"/>
              </a:ext>
            </a:extLst>
          </p:cNvPr>
          <p:cNvSpPr txBox="1"/>
          <p:nvPr/>
        </p:nvSpPr>
        <p:spPr>
          <a:xfrm>
            <a:off x="203200" y="1591338"/>
            <a:ext cx="6666727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NAWAL SHARMA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Emergency Quarantine Response Program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Plant Health &amp; Pest Prevention Services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California Department of Food &amp; Agriculture</a:t>
            </a:r>
          </a:p>
        </p:txBody>
      </p:sp>
      <p:pic>
        <p:nvPicPr>
          <p:cNvPr id="5" name="Picture 2" descr="cdfa-logo – Humboldt Green">
            <a:extLst>
              <a:ext uri="{FF2B5EF4-FFF2-40B4-BE49-F238E27FC236}">
                <a16:creationId xmlns:a16="http://schemas.microsoft.com/office/drawing/2014/main" id="{B6499029-C7A3-3355-EB5B-7914D9EB1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317" y="3250976"/>
            <a:ext cx="4681203" cy="26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477BB66-9162-ACE7-4A57-B96251033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0346"/>
            <a:ext cx="11115923" cy="613045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5300" b="1"/>
              <a:t>Quarantine Regulations</a:t>
            </a:r>
            <a:br>
              <a:rPr lang="en-US" altLang="en-US" sz="3600"/>
            </a:br>
            <a:br>
              <a:rPr lang="en-US" altLang="en-US" sz="3600"/>
            </a:br>
            <a:r>
              <a:rPr lang="en-US" altLang="en-US" b="1">
                <a:solidFill>
                  <a:srgbClr val="7030A0"/>
                </a:solidFill>
              </a:rPr>
              <a:t>State Interior Quarantine </a:t>
            </a:r>
            <a:br>
              <a:rPr lang="en-US" altLang="en-US" b="1">
                <a:solidFill>
                  <a:srgbClr val="7030A0"/>
                </a:solidFill>
              </a:rPr>
            </a:br>
            <a:r>
              <a:rPr lang="en-US" altLang="en-US" b="1">
                <a:solidFill>
                  <a:srgbClr val="7030A0"/>
                </a:solidFill>
              </a:rPr>
              <a:t>California Code of Regulation  3444</a:t>
            </a:r>
            <a:br>
              <a:rPr lang="en-US" altLang="en-US" b="1">
                <a:solidFill>
                  <a:srgbClr val="7030A0"/>
                </a:solidFill>
              </a:rPr>
            </a:br>
            <a:r>
              <a:rPr lang="en-US" altLang="en-US" b="1">
                <a:solidFill>
                  <a:srgbClr val="C00000"/>
                </a:solidFill>
                <a:hlinkClick r:id=""/>
              </a:rPr>
              <a:t>https://piˌcdfaˌcaˌgov/pqm/manual/pdf/462ˌpdf</a:t>
            </a:r>
            <a:br>
              <a:rPr lang="en-US" altLang="en-US" b="1">
                <a:solidFill>
                  <a:srgbClr val="C00000"/>
                </a:solidFill>
                <a:hlinkClick r:id=""/>
              </a:rPr>
            </a:br>
            <a:br>
              <a:rPr lang="en-US" altLang="en-US" b="1">
                <a:solidFill>
                  <a:srgbClr val="7030A0"/>
                </a:solidFill>
                <a:hlinkClick r:id=""/>
              </a:rPr>
            </a:br>
            <a:br>
              <a:rPr lang="en-US" altLang="en-US" b="1">
                <a:solidFill>
                  <a:srgbClr val="7030A0"/>
                </a:solidFill>
                <a:hlinkClick r:id=""/>
              </a:rPr>
            </a:br>
            <a:r>
              <a:rPr lang="en-US" altLang="en-US" b="1">
                <a:solidFill>
                  <a:srgbClr val="7030A0"/>
                </a:solidFill>
              </a:rPr>
              <a:t>Federal Domestic Quarantine</a:t>
            </a:r>
            <a:br>
              <a:rPr lang="en-US" altLang="en-US" b="1">
                <a:solidFill>
                  <a:srgbClr val="7030A0"/>
                </a:solidFill>
                <a:hlinkClick r:id=""/>
              </a:rPr>
            </a:br>
            <a:r>
              <a:rPr lang="en-US" altLang="en-US" b="1">
                <a:solidFill>
                  <a:srgbClr val="7030A0"/>
                </a:solidFill>
              </a:rPr>
              <a:t> Code of Federal Regulation 301.32  </a:t>
            </a:r>
            <a:r>
              <a:rPr lang="en-US" altLang="en-US" b="1">
                <a:solidFill>
                  <a:srgbClr val="7030A0"/>
                </a:solidFill>
                <a:hlinkClick r:id=""/>
              </a:rPr>
              <a:t>https://piˌcdfaˌcaˌgov/pqm/manual/pdf/227ˌpdf</a:t>
            </a:r>
            <a:br>
              <a:rPr lang="en-US" altLang="en-US" b="1">
                <a:solidFill>
                  <a:srgbClr val="7030A0"/>
                </a:solidFill>
                <a:hlinkClick r:id=""/>
              </a:rPr>
            </a:br>
            <a:br>
              <a:rPr lang="en-US" altLang="en-US">
                <a:solidFill>
                  <a:srgbClr val="7030A0"/>
                </a:solidFill>
                <a:hlinkClick r:id=""/>
              </a:rPr>
            </a:br>
            <a:endParaRPr lang="en-US" altLang="en-US" i="1">
              <a:solidFill>
                <a:srgbClr val="7030A0"/>
              </a:solidFill>
            </a:endParaRPr>
          </a:p>
        </p:txBody>
      </p:sp>
      <p:pic>
        <p:nvPicPr>
          <p:cNvPr id="2" name="Picture 2" descr="cdfa-logo – Humboldt Green">
            <a:extLst>
              <a:ext uri="{FF2B5EF4-FFF2-40B4-BE49-F238E27FC236}">
                <a16:creationId xmlns:a16="http://schemas.microsoft.com/office/drawing/2014/main" id="{63E9AA2A-C1FF-B960-0CA8-646A01BE5579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5668" y="5577840"/>
            <a:ext cx="2251243" cy="128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893" y="-367457"/>
            <a:ext cx="4597747" cy="1616203"/>
          </a:xfrm>
        </p:spPr>
        <p:txBody>
          <a:bodyPr anchor="b">
            <a:normAutofit/>
          </a:bodyPr>
          <a:lstStyle/>
          <a:p>
            <a:r>
              <a:rPr lang="en-US" sz="3600" b="1"/>
              <a:t>If Fruit Flies Are Established in California</a:t>
            </a:r>
            <a:endParaRPr lang="en-US" sz="360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015" y="1392286"/>
            <a:ext cx="6047502" cy="5262514"/>
          </a:xfrm>
        </p:spPr>
        <p:txBody>
          <a:bodyPr anchor="t">
            <a:normAutofit lnSpcReduction="10000"/>
          </a:bodyPr>
          <a:lstStyle/>
          <a:p>
            <a:r>
              <a:rPr lang="en-US"/>
              <a:t>If Exotic Fruit Flies were to establish a foothold in the continental United States, trade would be negatively impacted.</a:t>
            </a:r>
          </a:p>
          <a:p>
            <a:pPr marL="0" indent="0">
              <a:buNone/>
            </a:pPr>
            <a:endParaRPr lang="en-US"/>
          </a:p>
          <a:p>
            <a:pPr lvl="1"/>
            <a:r>
              <a:rPr lang="en-US" sz="2800"/>
              <a:t>Many of our fruits, vegetables and other ag. commodities would not be permitted to be exported, affecting local and/or national economy.</a:t>
            </a:r>
          </a:p>
          <a:p>
            <a:pPr marL="457200" lvl="1" indent="0">
              <a:buNone/>
            </a:pPr>
            <a:endParaRPr lang="en-US" sz="2800"/>
          </a:p>
          <a:p>
            <a:r>
              <a:rPr lang="en-US"/>
              <a:t>Our environment could suffer as additional pesticides would be required for eradication</a:t>
            </a:r>
            <a:r>
              <a:rPr lang="en-US" sz="1700"/>
              <a:t>.</a:t>
            </a:r>
          </a:p>
        </p:txBody>
      </p:sp>
      <p:pic>
        <p:nvPicPr>
          <p:cNvPr id="3" name="Picture 2" descr="cdfa-logo – Humboldt Green">
            <a:extLst>
              <a:ext uri="{FF2B5EF4-FFF2-40B4-BE49-F238E27FC236}">
                <a16:creationId xmlns:a16="http://schemas.microsoft.com/office/drawing/2014/main" id="{B21E93DC-1F82-13A2-1E71-10EE58442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882175"/>
            <a:ext cx="5319062" cy="30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008" name="Group 256007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56009" name="Rectangle 256008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010" name="Rectangle 256009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23" y="286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If Fruit Flies Are Established in California</a:t>
            </a:r>
          </a:p>
        </p:txBody>
      </p:sp>
      <p:sp>
        <p:nvSpPr>
          <p:cNvPr id="3" name="Rectangle 2"/>
          <p:cNvSpPr/>
          <p:nvPr/>
        </p:nvSpPr>
        <p:spPr>
          <a:xfrm>
            <a:off x="922351" y="1200646"/>
            <a:ext cx="101935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/>
              <a:t>Many fruits, nuts and vegetables would drop and rot</a:t>
            </a:r>
          </a:p>
          <a:p>
            <a:r>
              <a:rPr lang="en-US" sz="2800"/>
              <a:t>   before they were ripe</a:t>
            </a:r>
          </a:p>
          <a:p>
            <a:pPr>
              <a:buFont typeface="Wingdings" pitchFamily="2" charset="2"/>
              <a:buChar char="Ø"/>
            </a:pPr>
            <a:r>
              <a:rPr lang="en-US" sz="2800"/>
              <a:t> Farmers and home gardeners would need to use</a:t>
            </a:r>
          </a:p>
          <a:p>
            <a:r>
              <a:rPr lang="en-US" sz="2800"/>
              <a:t>   more pesticides to keep crops free of fruit</a:t>
            </a:r>
          </a:p>
          <a:p>
            <a:r>
              <a:rPr lang="en-US" sz="2800"/>
              <a:t>   fly maggots. Successful organic gardening would not</a:t>
            </a:r>
          </a:p>
          <a:p>
            <a:r>
              <a:rPr lang="en-US" sz="2800"/>
              <a:t>   be feasible in such areas</a:t>
            </a:r>
          </a:p>
          <a:p>
            <a:pPr>
              <a:buFont typeface="Wingdings" pitchFamily="2" charset="2"/>
              <a:buChar char="Ø"/>
            </a:pPr>
            <a:r>
              <a:rPr lang="en-US" sz="2800"/>
              <a:t> Consumers - and </a:t>
            </a:r>
            <a:r>
              <a:rPr lang="en-US" sz="2800" i="1" u="sng"/>
              <a:t>that’s all of us </a:t>
            </a:r>
            <a:r>
              <a:rPr lang="en-US" sz="2800"/>
              <a:t>- would pay more</a:t>
            </a:r>
          </a:p>
          <a:p>
            <a:r>
              <a:rPr lang="en-US" sz="2800"/>
              <a:t>   for fruits and vegetables because of higher production</a:t>
            </a:r>
          </a:p>
          <a:p>
            <a:r>
              <a:rPr lang="en-US" sz="2800"/>
              <a:t>   costs and reduced yields</a:t>
            </a:r>
          </a:p>
          <a:p>
            <a:pPr>
              <a:buFont typeface="Wingdings" pitchFamily="2" charset="2"/>
              <a:buChar char="Ø"/>
            </a:pPr>
            <a:r>
              <a:rPr lang="en-US" sz="2800"/>
              <a:t>Farmers would find their incomes &amp; livelihoods in jeopardy</a:t>
            </a:r>
          </a:p>
          <a:p>
            <a:endParaRPr lang="en-US" sz="2800"/>
          </a:p>
          <a:p>
            <a:endParaRPr lang="en-US" sz="2800"/>
          </a:p>
        </p:txBody>
      </p:sp>
      <p:pic>
        <p:nvPicPr>
          <p:cNvPr id="4" name="Picture 2" descr="cdfa-logo – Humboldt Green">
            <a:extLst>
              <a:ext uri="{FF2B5EF4-FFF2-40B4-BE49-F238E27FC236}">
                <a16:creationId xmlns:a16="http://schemas.microsoft.com/office/drawing/2014/main" id="{56D9FCD5-F3B8-6591-A456-3E1D2188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3174" y="5343277"/>
            <a:ext cx="2663737" cy="151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4AD33-EF0E-4DAB-9750-94AE5C01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-74168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Quarantine Boundaries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99635-9FE3-4CA9-AA97-DA042C9C4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776" y="2524760"/>
            <a:ext cx="6894576" cy="3500628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/>
              <a:t>Core: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/>
              <a:t>One half mile radius from each find site.  The small RED dots represent the find sites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b="1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/>
              <a:t>Three-mile buffer: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/>
              <a:t>Three-mile radius from each find site GREEN; multiple flies are considered part of the same infestation when detected within same life cycle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b="1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/>
              <a:t>Four &amp; Half mile buffer: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/>
              <a:t>From the find site where quarantine boundary get established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35E25F-4D8A-4B53-9071-6F0E5D14D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3187" y="329183"/>
            <a:ext cx="3035522" cy="3429969"/>
          </a:xfrm>
          <a:prstGeom prst="rect">
            <a:avLst/>
          </a:prstGeom>
        </p:spPr>
      </p:pic>
      <p:pic>
        <p:nvPicPr>
          <p:cNvPr id="6" name="Picture 2" descr="cdfa-logo – Humboldt Green">
            <a:extLst>
              <a:ext uri="{FF2B5EF4-FFF2-40B4-BE49-F238E27FC236}">
                <a16:creationId xmlns:a16="http://schemas.microsoft.com/office/drawing/2014/main" id="{0BB6B016-DC5D-D833-79B1-B65BB51FC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4384" y="4079193"/>
            <a:ext cx="3834840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552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9" name="Rectangle 513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18400" y="214604"/>
            <a:ext cx="3429000" cy="1719072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3800" b="1"/>
              <a:t>California Regulatory Program Works?</a:t>
            </a:r>
          </a:p>
        </p:txBody>
      </p:sp>
      <p:sp>
        <p:nvSpPr>
          <p:cNvPr id="514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87946" y="2690482"/>
            <a:ext cx="4062984" cy="3410712"/>
          </a:xfrm>
        </p:spPr>
        <p:txBody>
          <a:bodyPr anchor="t">
            <a:normAutofit fontScale="92500" lnSpcReduction="20000"/>
          </a:bodyPr>
          <a:lstStyle/>
          <a:p>
            <a:pPr eaLnBrk="1" hangingPunct="1"/>
            <a:r>
              <a:rPr lang="en-US" sz="2000" b="1"/>
              <a:t>In conjunction with trapping, treatment and other eradication programs- SUCCESS</a:t>
            </a:r>
          </a:p>
          <a:p>
            <a:pPr eaLnBrk="1" hangingPunct="1">
              <a:buFontTx/>
              <a:buNone/>
            </a:pPr>
            <a:r>
              <a:rPr lang="en-US" sz="2000" b="1" i="1"/>
              <a:t>Indicators</a:t>
            </a:r>
            <a:r>
              <a:rPr lang="en-US" sz="2000" b="1"/>
              <a:t>---------------------------- </a:t>
            </a:r>
          </a:p>
          <a:p>
            <a:pPr eaLnBrk="1" hangingPunct="1"/>
            <a:r>
              <a:rPr lang="en-US" sz="2000" b="1"/>
              <a:t>Exotic fruit flies are NOT established in CA</a:t>
            </a:r>
          </a:p>
          <a:p>
            <a:pPr eaLnBrk="1" hangingPunct="1"/>
            <a:r>
              <a:rPr lang="en-US" sz="2000" b="1"/>
              <a:t>FFHM from the Q. area to domestic and international markets - No interruptions</a:t>
            </a:r>
          </a:p>
          <a:p>
            <a:pPr eaLnBrk="1" hangingPunct="1"/>
            <a:r>
              <a:rPr lang="en-US" sz="2000" b="1"/>
              <a:t>No reports of larvae detections at destination</a:t>
            </a:r>
          </a:p>
          <a:p>
            <a:pPr eaLnBrk="1" hangingPunct="1"/>
            <a:r>
              <a:rPr lang="en-US" sz="2000" b="1"/>
              <a:t>No new infestations from the original established Q. area</a:t>
            </a:r>
          </a:p>
          <a:p>
            <a:pPr eaLnBrk="1" hangingPunct="1"/>
            <a:endParaRPr lang="en-US" sz="1500"/>
          </a:p>
          <a:p>
            <a:pPr eaLnBrk="1" hangingPunct="1"/>
            <a:endParaRPr lang="en-US" sz="1500"/>
          </a:p>
          <a:p>
            <a:pPr eaLnBrk="1" hangingPunct="1"/>
            <a:endParaRPr lang="en-US" sz="1500"/>
          </a:p>
        </p:txBody>
      </p:sp>
      <p:pic>
        <p:nvPicPr>
          <p:cNvPr id="2" name="Picture 2" descr="cdfa-logo – Humboldt Green">
            <a:extLst>
              <a:ext uri="{FF2B5EF4-FFF2-40B4-BE49-F238E27FC236}">
                <a16:creationId xmlns:a16="http://schemas.microsoft.com/office/drawing/2014/main" id="{7A9F7392-70D8-7390-5EA0-C8F762C3D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70069"/>
            <a:ext cx="6903720" cy="391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93" y="-808102"/>
            <a:ext cx="4597747" cy="1616203"/>
          </a:xfrm>
        </p:spPr>
        <p:txBody>
          <a:bodyPr anchor="b">
            <a:normAutofit/>
          </a:bodyPr>
          <a:lstStyle/>
          <a:p>
            <a:r>
              <a:rPr lang="en-US" sz="3200" b="1"/>
              <a:t>Duration of the Quarantine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294" y="1148110"/>
            <a:ext cx="4597746" cy="3447832"/>
          </a:xfrm>
        </p:spPr>
        <p:txBody>
          <a:bodyPr anchor="t">
            <a:noAutofit/>
          </a:bodyPr>
          <a:lstStyle/>
          <a:p>
            <a:r>
              <a:rPr lang="en-US" sz="2400"/>
              <a:t>If no additional life stages are detected for 3 life cycles after the last detection</a:t>
            </a:r>
          </a:p>
          <a:p>
            <a:endParaRPr lang="en-US" sz="2400"/>
          </a:p>
          <a:p>
            <a:r>
              <a:rPr lang="en-US" sz="2400"/>
              <a:t>Life cycle  is based on a heat degreed ay temperature driven model.</a:t>
            </a:r>
          </a:p>
          <a:p>
            <a:endParaRPr lang="en-US" sz="2400"/>
          </a:p>
          <a:p>
            <a:r>
              <a:rPr lang="en-US" sz="2400"/>
              <a:t>Warmer the weather shorter the life cycle and visa versa</a:t>
            </a:r>
          </a:p>
          <a:p>
            <a:pPr>
              <a:buNone/>
            </a:pPr>
            <a:endParaRPr lang="en-US" sz="2400"/>
          </a:p>
          <a:p>
            <a:pPr>
              <a:buNone/>
            </a:pPr>
            <a:r>
              <a:rPr lang="en-US" sz="2400"/>
              <a:t>CURRENT PROJECTED F3 date is JULY 2024 subject to extension based on the last fly find date</a:t>
            </a:r>
          </a:p>
        </p:txBody>
      </p:sp>
      <p:pic>
        <p:nvPicPr>
          <p:cNvPr id="4" name="Picture 2" descr="cdfa-logo – Humboldt Green">
            <a:extLst>
              <a:ext uri="{FF2B5EF4-FFF2-40B4-BE49-F238E27FC236}">
                <a16:creationId xmlns:a16="http://schemas.microsoft.com/office/drawing/2014/main" id="{AD6435DC-771B-A732-E498-4EFBC5A01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882175"/>
            <a:ext cx="5319062" cy="30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05847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57" name="Rectangle 315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8064" y="-203835"/>
            <a:ext cx="3816095" cy="1938076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/>
              <a:t>BACKGROUND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94895" y="1316443"/>
            <a:ext cx="3816096" cy="369437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>
                <a:cs typeface="Arial"/>
              </a:rPr>
              <a:t>Invasive pest that feeds on 117 different fruits &amp; vegetables.</a:t>
            </a:r>
          </a:p>
          <a:p>
            <a:pPr eaLnBrk="1" hangingPunct="1"/>
            <a:r>
              <a:rPr lang="en-US" sz="3200" b="1">
                <a:cs typeface="Arial"/>
              </a:rPr>
              <a:t>QFF multiplies and spreads rapidly</a:t>
            </a:r>
          </a:p>
          <a:p>
            <a:pPr eaLnBrk="1" hangingPunct="1"/>
            <a:r>
              <a:rPr lang="en-US" sz="3200" b="1">
                <a:cs typeface="Arial"/>
              </a:rPr>
              <a:t>Native to Austraila.</a:t>
            </a:r>
          </a:p>
          <a:p>
            <a:pPr eaLnBrk="1" hangingPunct="1"/>
            <a:r>
              <a:rPr lang="en-US" sz="3200" b="1">
                <a:cs typeface="Arial"/>
              </a:rPr>
              <a:t>Larvae feed inside the fruit making it inedible</a:t>
            </a:r>
            <a:endParaRPr lang="en-US" sz="3200">
              <a:latin typeface="Arial"/>
              <a:cs typeface="Arial"/>
            </a:endParaRPr>
          </a:p>
        </p:txBody>
      </p:sp>
      <p:pic>
        <p:nvPicPr>
          <p:cNvPr id="4" name="Picture 2" descr="cdfa-logo – Humboldt Green">
            <a:extLst>
              <a:ext uri="{FF2B5EF4-FFF2-40B4-BE49-F238E27FC236}">
                <a16:creationId xmlns:a16="http://schemas.microsoft.com/office/drawing/2014/main" id="{C72535A5-BE77-4E53-F71D-67AD9447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r="-1" b="7351"/>
          <a:stretch>
            <a:fillRect/>
          </a:stretch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knife next to an orange&#10;&#10;Description automatically generated with low confidence">
            <a:extLst>
              <a:ext uri="{FF2B5EF4-FFF2-40B4-BE49-F238E27FC236}">
                <a16:creationId xmlns:a16="http://schemas.microsoft.com/office/drawing/2014/main" id="{43F4A6DC-9AD7-00E9-C1EB-401A8811D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167" r="-2" b="24167"/>
          <a:stretch>
            <a:fillRect/>
          </a:stretch>
        </p:blipFill>
        <p:spPr>
          <a:xfrm>
            <a:off x="6014614" y="4126727"/>
            <a:ext cx="6097029" cy="2492738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68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What Triggers a Fruit Fly  Quarantine ?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68921"/>
            <a:ext cx="9891423" cy="53783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>
                <a:cs typeface="Times New Roman" pitchFamily="18" charset="0"/>
              </a:rPr>
              <a:t>One mated female, larvae or pupae - It’s an evidence of a breeding population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>
                <a:cs typeface="Times New Roman" pitchFamily="18" charset="0"/>
              </a:rPr>
              <a:t>	Quarantine is also triggered by number of adult flies captured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within three miles of each other in one life cycle</a:t>
            </a:r>
          </a:p>
          <a:p>
            <a:pPr lvl="1">
              <a:lnSpc>
                <a:spcPct val="90000"/>
              </a:lnSpc>
            </a:pPr>
            <a:r>
              <a:rPr lang="en-US" sz="3200">
                <a:cs typeface="Times New Roman" pitchFamily="18" charset="0"/>
              </a:rPr>
              <a:t>Mediterranean , Melon, Caribbean Fruit Fly – 2 </a:t>
            </a:r>
          </a:p>
          <a:p>
            <a:pPr lvl="1">
              <a:lnSpc>
                <a:spcPct val="90000"/>
              </a:lnSpc>
            </a:pPr>
            <a:r>
              <a:rPr lang="en-US" sz="3200">
                <a:cs typeface="Times New Roman" pitchFamily="18" charset="0"/>
              </a:rPr>
              <a:t>Mexican Fruit Fly – 5</a:t>
            </a:r>
          </a:p>
          <a:p>
            <a:pPr lvl="1">
              <a:lnSpc>
                <a:spcPct val="90000"/>
              </a:lnSpc>
            </a:pPr>
            <a:r>
              <a:rPr lang="en-US" sz="3200">
                <a:cs typeface="Times New Roman" pitchFamily="18" charset="0"/>
              </a:rPr>
              <a:t>Oriental, Guava, Peach Fruit Fly – 6 in Host Production area or 8 in Urban area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320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3200">
                <a:cs typeface="Times New Roman" pitchFamily="18" charset="0"/>
              </a:rPr>
              <a:t>Other Exotic Fruit Flies – 2  </a:t>
            </a:r>
            <a:r>
              <a:rPr lang="en-US" sz="2800">
                <a:cs typeface="Times New Roman" pitchFamily="18" charset="0"/>
              </a:rPr>
              <a:t>(e.g </a:t>
            </a:r>
            <a:r>
              <a:rPr lang="en-US" sz="2800" i="1" err="1">
                <a:cs typeface="Times New Roman" pitchFamily="18" charset="0"/>
              </a:rPr>
              <a:t>Zeugodacus tau</a:t>
            </a:r>
            <a:r>
              <a:rPr lang="en-US" sz="2800">
                <a:cs typeface="Times New Roman" pitchFamily="18" charset="0"/>
              </a:rPr>
              <a:t>, QFF)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>
              <a:cs typeface="Times New Roman" pitchFamily="18" charset="0"/>
            </a:endParaRPr>
          </a:p>
        </p:txBody>
      </p:sp>
      <p:pic>
        <p:nvPicPr>
          <p:cNvPr id="4" name="Picture 2" descr="cdfa-logo – Humboldt Green">
            <a:extLst>
              <a:ext uri="{FF2B5EF4-FFF2-40B4-BE49-F238E27FC236}">
                <a16:creationId xmlns:a16="http://schemas.microsoft.com/office/drawing/2014/main" id="{5E4C6666-8AC9-9CBC-416E-7CF27F735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5004" y="5628640"/>
            <a:ext cx="2161908" cy="12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8A7D-2FEB-70D3-A018-1529FF0B4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387" y="-429035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0000"/>
                </a:solidFill>
                <a:cs typeface="Times New Roman" pitchFamily="18" charset="0"/>
              </a:rPr>
              <a:t>What Triggered Queensland Fruit Fly   Quarantine in Ventura County?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8B327-9F5B-A84C-64A7-095961ED3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919" y="2660053"/>
            <a:ext cx="9144000" cy="3446034"/>
          </a:xfrm>
        </p:spPr>
        <p:txBody>
          <a:bodyPr>
            <a:normAutofit fontScale="85000" lnSpcReduction="20000"/>
          </a:bodyPr>
          <a:lstStyle/>
          <a:p>
            <a:r>
              <a:rPr lang="en-US" sz="4800"/>
              <a:t>2 Queensland fruit flies ( 8/23/2023 and 10/9/2023) within 3 miles of each other in one life cycle were detected in Thousand Oaks area.</a:t>
            </a:r>
          </a:p>
          <a:p>
            <a:endParaRPr lang="en-US" sz="4800"/>
          </a:p>
          <a:p>
            <a:r>
              <a:rPr lang="en-US" sz="4800"/>
              <a:t>3</a:t>
            </a:r>
            <a:r>
              <a:rPr lang="en-US" sz="4800" baseline="30000"/>
              <a:t>rd</a:t>
            </a:r>
            <a:r>
              <a:rPr lang="en-US" sz="4800"/>
              <a:t> Queensland fruit fly was detected on 11/13/2023 in Thousand Oaks area.</a:t>
            </a:r>
          </a:p>
          <a:p>
            <a:endParaRPr lang="en-US" sz="4800"/>
          </a:p>
          <a:p>
            <a:endParaRPr lang="en-US" sz="2600"/>
          </a:p>
        </p:txBody>
      </p:sp>
      <p:pic>
        <p:nvPicPr>
          <p:cNvPr id="4" name="Picture 2" descr="cdfa-logo – Humboldt Green">
            <a:extLst>
              <a:ext uri="{FF2B5EF4-FFF2-40B4-BE49-F238E27FC236}">
                <a16:creationId xmlns:a16="http://schemas.microsoft.com/office/drawing/2014/main" id="{0496A0C1-79AB-BB58-FD67-8F21E565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4200" y="5537200"/>
            <a:ext cx="2322711" cy="132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584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6D297-5007-DDC4-5AAD-1496BC7A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310972"/>
            <a:ext cx="1062758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/>
              <a:t>CURRENT FRUIT FLY QUARANTINES IN CALIFORNIA </a:t>
            </a:r>
            <a:r>
              <a:rPr lang="en-US" sz="2400" b="1"/>
              <a:t>, 02/22/2024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063B05-2D83-1028-D67F-5D30AD957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813238"/>
              </p:ext>
            </p:extLst>
          </p:nvPr>
        </p:nvGraphicFramePr>
        <p:xfrm>
          <a:off x="368411" y="621178"/>
          <a:ext cx="11455178" cy="5615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36">
                  <a:extLst>
                    <a:ext uri="{9D8B030D-6E8A-4147-A177-3AD203B41FA5}">
                      <a16:colId xmlns:a16="http://schemas.microsoft.com/office/drawing/2014/main" val="754066981"/>
                    </a:ext>
                  </a:extLst>
                </a:gridCol>
                <a:gridCol w="1346785">
                  <a:extLst>
                    <a:ext uri="{9D8B030D-6E8A-4147-A177-3AD203B41FA5}">
                      <a16:colId xmlns:a16="http://schemas.microsoft.com/office/drawing/2014/main" val="2790559903"/>
                    </a:ext>
                  </a:extLst>
                </a:gridCol>
                <a:gridCol w="1409945">
                  <a:extLst>
                    <a:ext uri="{9D8B030D-6E8A-4147-A177-3AD203B41FA5}">
                      <a16:colId xmlns:a16="http://schemas.microsoft.com/office/drawing/2014/main" val="945851244"/>
                    </a:ext>
                  </a:extLst>
                </a:gridCol>
                <a:gridCol w="1409945">
                  <a:extLst>
                    <a:ext uri="{9D8B030D-6E8A-4147-A177-3AD203B41FA5}">
                      <a16:colId xmlns:a16="http://schemas.microsoft.com/office/drawing/2014/main" val="111861517"/>
                    </a:ext>
                  </a:extLst>
                </a:gridCol>
                <a:gridCol w="1409945">
                  <a:extLst>
                    <a:ext uri="{9D8B030D-6E8A-4147-A177-3AD203B41FA5}">
                      <a16:colId xmlns:a16="http://schemas.microsoft.com/office/drawing/2014/main" val="3562011767"/>
                    </a:ext>
                  </a:extLst>
                </a:gridCol>
                <a:gridCol w="1299422">
                  <a:extLst>
                    <a:ext uri="{9D8B030D-6E8A-4147-A177-3AD203B41FA5}">
                      <a16:colId xmlns:a16="http://schemas.microsoft.com/office/drawing/2014/main" val="2338225046"/>
                    </a:ext>
                  </a:extLst>
                </a:gridCol>
                <a:gridCol w="1622996">
                  <a:extLst>
                    <a:ext uri="{9D8B030D-6E8A-4147-A177-3AD203B41FA5}">
                      <a16:colId xmlns:a16="http://schemas.microsoft.com/office/drawing/2014/main" val="4018166593"/>
                    </a:ext>
                  </a:extLst>
                </a:gridCol>
                <a:gridCol w="1461504">
                  <a:extLst>
                    <a:ext uri="{9D8B030D-6E8A-4147-A177-3AD203B41FA5}">
                      <a16:colId xmlns:a16="http://schemas.microsoft.com/office/drawing/2014/main" val="3420079633"/>
                    </a:ext>
                  </a:extLst>
                </a:gridCol>
              </a:tblGrid>
              <a:tr h="9887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Z TAU</a:t>
                      </a:r>
                    </a:p>
                    <a:p>
                      <a:endParaRPr lang="en-US" b="1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Los Angeles</a:t>
                      </a:r>
                    </a:p>
                    <a:p>
                      <a:endParaRPr lang="en-US" b="1">
                        <a:solidFill>
                          <a:schemeClr val="bg1"/>
                        </a:solidFill>
                      </a:endParaRPr>
                    </a:p>
                    <a:p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OFF</a:t>
                      </a:r>
                    </a:p>
                    <a:p>
                      <a:endParaRPr lang="en-US" b="1"/>
                    </a:p>
                    <a:p>
                      <a:r>
                        <a:rPr lang="en-US" b="1"/>
                        <a:t>Santa Clara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OFF</a:t>
                      </a:r>
                    </a:p>
                    <a:p>
                      <a:endParaRPr lang="en-US" b="1"/>
                    </a:p>
                    <a:p>
                      <a:r>
                        <a:rPr lang="en-US" b="1"/>
                        <a:t>Contra Costa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OFF</a:t>
                      </a:r>
                    </a:p>
                    <a:p>
                      <a:endParaRPr lang="en-US" b="1"/>
                    </a:p>
                    <a:p>
                      <a:r>
                        <a:rPr lang="en-US" b="1"/>
                        <a:t>Sacramento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OFF</a:t>
                      </a:r>
                    </a:p>
                    <a:p>
                      <a:r>
                        <a:rPr lang="en-US" b="1"/>
                        <a:t>San Bernardino</a:t>
                      </a:r>
                    </a:p>
                    <a:p>
                      <a:r>
                        <a:rPr lang="en-US" b="1"/>
                        <a:t>Riverside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0000"/>
                          </a:solidFill>
                        </a:rPr>
                        <a:t>QUEENSLAND</a:t>
                      </a:r>
                    </a:p>
                    <a:p>
                      <a:endParaRPr lang="en-US" b="1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b="1">
                          <a:solidFill>
                            <a:srgbClr val="FF0000"/>
                          </a:solidFill>
                        </a:rPr>
                        <a:t>Ventura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MEDFLY</a:t>
                      </a:r>
                    </a:p>
                    <a:p>
                      <a:endParaRPr lang="en-US" b="1"/>
                    </a:p>
                    <a:p>
                      <a:r>
                        <a:rPr lang="en-US" b="1"/>
                        <a:t>Los Angeles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6009"/>
                  </a:ext>
                </a:extLst>
              </a:tr>
              <a:tr h="1581944">
                <a:tc>
                  <a:txBody>
                    <a:bodyPr/>
                    <a:lstStyle/>
                    <a:p>
                      <a:r>
                        <a:rPr lang="en-US" b="1"/>
                        <a:t>QUARANTINE 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  <a:p>
                      <a:r>
                        <a:rPr lang="en-US" b="1"/>
                        <a:t>7/11/2023</a:t>
                      </a:r>
                    </a:p>
                    <a:p>
                      <a:endParaRPr lang="en-US" b="1"/>
                    </a:p>
                    <a:p>
                      <a:endParaRPr lang="en-US" b="1"/>
                    </a:p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  <a:p>
                      <a:r>
                        <a:rPr lang="en-US" b="1"/>
                        <a:t>9/1/2023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  <a:p>
                      <a:r>
                        <a:rPr lang="en-US" b="1"/>
                        <a:t>9/6/2023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  <a:p>
                      <a:r>
                        <a:rPr lang="en-US" b="1"/>
                        <a:t>9/22/2023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  <a:p>
                      <a:r>
                        <a:rPr lang="en-US" b="1"/>
                        <a:t>9/29/2023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  <a:p>
                      <a:r>
                        <a:rPr lang="en-US" b="1"/>
                        <a:t>10/23/2023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  <a:p>
                      <a:r>
                        <a:rPr lang="en-US" b="1"/>
                        <a:t>10/18/2023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369065"/>
                  </a:ext>
                </a:extLst>
              </a:tr>
              <a:tr h="1285330">
                <a:tc>
                  <a:txBody>
                    <a:bodyPr/>
                    <a:lstStyle/>
                    <a:p>
                      <a:r>
                        <a:rPr lang="en-US" b="1"/>
                        <a:t>QUARANTINE AREA </a:t>
                      </a:r>
                    </a:p>
                    <a:p>
                      <a:r>
                        <a:rPr lang="en-US" b="1"/>
                        <a:t>(Sq. Miles)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  <a:p>
                      <a:pPr algn="ctr"/>
                      <a:r>
                        <a:rPr lang="en-US" b="1"/>
                        <a:t>128</a:t>
                      </a:r>
                    </a:p>
                    <a:p>
                      <a:pPr algn="ctr"/>
                      <a:endParaRPr lang="en-US" b="1"/>
                    </a:p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  <a:p>
                      <a:pPr algn="ctr"/>
                      <a:r>
                        <a:rPr lang="en-US" b="1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  <a:p>
                      <a:pPr algn="ctr"/>
                      <a:r>
                        <a:rPr lang="en-US" b="1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  <a:p>
                      <a:pPr algn="ctr"/>
                      <a:r>
                        <a:rPr lang="en-US" b="1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  <a:p>
                      <a:pPr algn="ctr"/>
                      <a:r>
                        <a:rPr lang="en-US" b="1"/>
                        <a:t>554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  <a:p>
                      <a:pPr algn="ctr"/>
                      <a:r>
                        <a:rPr lang="en-US" b="1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  <a:p>
                      <a:pPr algn="ctr"/>
                      <a:r>
                        <a:rPr lang="en-US" b="1"/>
                        <a:t>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488771"/>
                  </a:ext>
                </a:extLst>
              </a:tr>
              <a:tr h="1285330">
                <a:tc>
                  <a:txBody>
                    <a:bodyPr/>
                    <a:lstStyle/>
                    <a:p>
                      <a:pPr algn="l"/>
                      <a:r>
                        <a:rPr lang="en-US" b="1" baseline="0"/>
                        <a:t>PROJECTED</a:t>
                      </a:r>
                    </a:p>
                    <a:p>
                      <a:pPr algn="l"/>
                      <a:r>
                        <a:rPr lang="en-US" b="1" baseline="0"/>
                        <a:t>F3 DATE*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  <a:p>
                      <a:r>
                        <a:rPr lang="en-US" b="1"/>
                        <a:t>6/30/2024</a:t>
                      </a:r>
                    </a:p>
                    <a:p>
                      <a:endParaRPr lang="en-US" b="1"/>
                    </a:p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>
                          <a:solidFill>
                            <a:schemeClr val="tx1"/>
                          </a:solidFill>
                        </a:rPr>
                        <a:t>5/22/2024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>
                          <a:solidFill>
                            <a:schemeClr val="tx1"/>
                          </a:solidFill>
                        </a:rPr>
                        <a:t>7/12/2024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>
                          <a:solidFill>
                            <a:schemeClr val="tx1"/>
                          </a:solidFill>
                        </a:rPr>
                        <a:t>6/9/2024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  <a:p>
                      <a:r>
                        <a:rPr lang="en-US" b="1"/>
                        <a:t>7/24/2024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  <a:p>
                      <a:pPr algn="ctr"/>
                      <a:r>
                        <a:rPr lang="en-US" b="1"/>
                        <a:t>7/23/2024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  <a:p>
                      <a:pPr algn="ctr"/>
                      <a:r>
                        <a:rPr lang="en-US" b="1"/>
                        <a:t>6/25/2024</a:t>
                      </a:r>
                    </a:p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393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B6780D-B2E9-B497-C0F6-B8D626B12637}"/>
              </a:ext>
            </a:extLst>
          </p:cNvPr>
          <p:cNvSpPr txBox="1"/>
          <p:nvPr/>
        </p:nvSpPr>
        <p:spPr>
          <a:xfrm>
            <a:off x="368411" y="6220244"/>
            <a:ext cx="8802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*As of 02/8/2024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69379-6DB3-7FA6-6356-458CE3A05075}"/>
              </a:ext>
            </a:extLst>
          </p:cNvPr>
          <p:cNvSpPr txBox="1"/>
          <p:nvPr/>
        </p:nvSpPr>
        <p:spPr>
          <a:xfrm>
            <a:off x="2456953" y="6528021"/>
            <a:ext cx="644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/>
              <a:t>Total fruit fly quarantines area =1,248 square miles</a:t>
            </a:r>
          </a:p>
        </p:txBody>
      </p:sp>
      <p:pic>
        <p:nvPicPr>
          <p:cNvPr id="6" name="Picture 2" descr="cdfa-logo – Humboldt Green">
            <a:extLst>
              <a:ext uri="{FF2B5EF4-FFF2-40B4-BE49-F238E27FC236}">
                <a16:creationId xmlns:a16="http://schemas.microsoft.com/office/drawing/2014/main" id="{46D6EFF8-980C-01A6-2DDC-E39D302B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4229" y="6045201"/>
            <a:ext cx="1429360" cy="81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942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5A70-D050-E091-F591-5AEDE73C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  </a:t>
            </a:r>
            <a:r>
              <a:rPr lang="en-US" sz="4000" b="1"/>
              <a:t>Top Ten Years With Most Fruit Flies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FE20B-3500-FAB6-6632-6964167F9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934" y="1875354"/>
            <a:ext cx="105156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 				</a:t>
            </a:r>
            <a:r>
              <a:rPr lang="en-US" b="1">
                <a:solidFill>
                  <a:srgbClr val="FF0000"/>
                </a:solidFill>
              </a:rPr>
              <a:t> 1.	 2023 – 948</a:t>
            </a:r>
          </a:p>
          <a:p>
            <a:pPr marL="0" indent="0">
              <a:buNone/>
            </a:pPr>
            <a:r>
              <a:rPr lang="en-US"/>
              <a:t> 				 2. 	 1993 – 496</a:t>
            </a:r>
          </a:p>
          <a:p>
            <a:pPr marL="0" indent="0">
              <a:buNone/>
            </a:pPr>
            <a:r>
              <a:rPr lang="en-US"/>
              <a:t> 				 3.	  1974 – 386</a:t>
            </a:r>
          </a:p>
          <a:p>
            <a:pPr marL="0" indent="0">
              <a:buNone/>
            </a:pPr>
            <a:r>
              <a:rPr lang="en-US"/>
              <a:t>  				 4.	  1992 – 379</a:t>
            </a:r>
          </a:p>
          <a:p>
            <a:pPr marL="0" indent="0">
              <a:buNone/>
            </a:pPr>
            <a:r>
              <a:rPr lang="en-US"/>
              <a:t> 				 5.	  2002 – 323</a:t>
            </a:r>
          </a:p>
          <a:p>
            <a:pPr marL="0" indent="0">
              <a:buNone/>
            </a:pPr>
            <a:r>
              <a:rPr lang="en-US"/>
              <a:t>              			 6.	  1989 – 273 </a:t>
            </a:r>
          </a:p>
          <a:p>
            <a:pPr marL="0" indent="0">
              <a:buNone/>
            </a:pPr>
            <a:r>
              <a:rPr lang="en-US"/>
              <a:t>  				 7.	  1980 – 230 </a:t>
            </a:r>
          </a:p>
          <a:p>
            <a:pPr marL="0" indent="0">
              <a:buNone/>
            </a:pPr>
            <a:r>
              <a:rPr lang="en-US"/>
              <a:t> 				 8.	  1998 – 217 </a:t>
            </a:r>
          </a:p>
          <a:p>
            <a:pPr marL="0" indent="0">
              <a:buNone/>
            </a:pPr>
            <a:r>
              <a:rPr lang="en-US"/>
              <a:t>   				 9.	  1981 – 212 </a:t>
            </a:r>
          </a:p>
          <a:p>
            <a:pPr marL="0" indent="0">
              <a:buNone/>
            </a:pPr>
            <a:r>
              <a:rPr lang="en-US"/>
              <a:t>			           10.	  1983 – 184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769A3-7582-0E64-C1E3-C1C53A699119}"/>
              </a:ext>
            </a:extLst>
          </p:cNvPr>
          <p:cNvSpPr txBox="1"/>
          <p:nvPr/>
        </p:nvSpPr>
        <p:spPr>
          <a:xfrm>
            <a:off x="5589767" y="1506022"/>
            <a:ext cx="207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 YEAR          # FLIES </a:t>
            </a:r>
          </a:p>
        </p:txBody>
      </p:sp>
      <p:pic>
        <p:nvPicPr>
          <p:cNvPr id="4" name="Picture 2" descr="cdfa-logo – Humboldt Green">
            <a:extLst>
              <a:ext uri="{FF2B5EF4-FFF2-40B4-BE49-F238E27FC236}">
                <a16:creationId xmlns:a16="http://schemas.microsoft.com/office/drawing/2014/main" id="{0D59BBBF-FC02-FC18-C7CA-14D77D41E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480" y="5179112"/>
            <a:ext cx="2952432" cy="167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9610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Why a Quarantine?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01771"/>
            <a:ext cx="10515600" cy="435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Contain a Known Pest Infestation until Eradication is Achieved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Maintain Movement and Free Trade of Pest Free Agricultural Commodities Originating/Transiting from within a quarantine Area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Reduce Domestic and Global Pressure from Trading Partners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Minimum impact to growers, nurseries and other stakeholders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 marL="0" indent="0">
              <a:lnSpc>
                <a:spcPct val="90000"/>
              </a:lnSpc>
              <a:buNone/>
            </a:pPr>
            <a:endParaRPr lang="en-US"/>
          </a:p>
        </p:txBody>
      </p:sp>
      <p:pic>
        <p:nvPicPr>
          <p:cNvPr id="2" name="Picture 2" descr="cdfa-logo – Humboldt Green">
            <a:extLst>
              <a:ext uri="{FF2B5EF4-FFF2-40B4-BE49-F238E27FC236}">
                <a16:creationId xmlns:a16="http://schemas.microsoft.com/office/drawing/2014/main" id="{7A494D7B-C8BA-5C61-37D3-A894AAF8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9270" y="5608320"/>
            <a:ext cx="2197642" cy="12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/>
              <a:t>Fruit Fly </a:t>
            </a:r>
            <a:r>
              <a:rPr lang="en-US">
                <a:solidFill>
                  <a:schemeClr val="tx1"/>
                </a:solidFill>
              </a:rPr>
              <a:t>Quarantine is a Cooperative Project </a:t>
            </a:r>
            <a:r>
              <a:rPr lang="en-US"/>
              <a:t>B</a:t>
            </a:r>
            <a:r>
              <a:rPr lang="en-US">
                <a:solidFill>
                  <a:schemeClr val="tx1"/>
                </a:solidFill>
              </a:rPr>
              <a:t>etween……</a:t>
            </a:r>
            <a:r>
              <a:rPr lang="en-US"/>
              <a:t> 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09800" y="3505200"/>
            <a:ext cx="7772400" cy="990600"/>
          </a:xfrm>
          <a:solidFill>
            <a:srgbClr val="FFFFFF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100">
                <a:solidFill>
                  <a:srgbClr val="0000FF"/>
                </a:solidFill>
              </a:rPr>
              <a:t>California Department of Food and Agriculture (CDFA)</a:t>
            </a:r>
          </a:p>
          <a:p>
            <a:pPr algn="ctr">
              <a:buNone/>
            </a:pPr>
            <a:r>
              <a:rPr lang="en-US" sz="2100">
                <a:solidFill>
                  <a:srgbClr val="0000FF"/>
                </a:solidFill>
              </a:rPr>
              <a:t>Intrastate, Inter-County and Intra-County Coordination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209800" y="2133600"/>
            <a:ext cx="7772400" cy="914400"/>
          </a:xfrm>
          <a:solidFill>
            <a:srgbClr val="FF0000"/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>
                <a:solidFill>
                  <a:srgbClr val="FFFF00"/>
                </a:solidFill>
              </a:rPr>
              <a:t>United States Department of Agriculture (USDA)</a:t>
            </a:r>
          </a:p>
          <a:p>
            <a:pPr algn="ctr">
              <a:buNone/>
            </a:pPr>
            <a:r>
              <a:rPr lang="en-US" sz="1800">
                <a:solidFill>
                  <a:srgbClr val="FFFF00"/>
                </a:solidFill>
              </a:rPr>
              <a:t>International and Interstate Shipments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209800" y="4953000"/>
            <a:ext cx="7772400" cy="10668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/>
          <a:lstStyle/>
          <a:p>
            <a:pPr marL="342900" indent="-342900" algn="ctr"/>
            <a:r>
              <a:rPr lang="en-US" sz="2000">
                <a:solidFill>
                  <a:schemeClr val="bg1"/>
                </a:solidFill>
              </a:rPr>
              <a:t>County Agricultural Commissioners</a:t>
            </a:r>
            <a:r>
              <a:rPr lang="en-US">
                <a:solidFill>
                  <a:schemeClr val="bg1"/>
                </a:solidFill>
              </a:rPr>
              <a:t>	</a:t>
            </a:r>
            <a:endParaRPr lang="en-US" sz="800">
              <a:solidFill>
                <a:schemeClr val="bg1"/>
              </a:solidFill>
            </a:endParaRPr>
          </a:p>
          <a:p>
            <a:pPr marL="342900" indent="-342900" algn="ctr"/>
            <a:r>
              <a:rPr lang="en-US">
                <a:solidFill>
                  <a:schemeClr val="bg1"/>
                </a:solidFill>
              </a:rPr>
              <a:t>Intra-County and Local Government Outreach</a:t>
            </a:r>
          </a:p>
          <a:p>
            <a:pPr marL="742950" lvl="1" indent="-285750"/>
            <a:endParaRPr lang="en-US"/>
          </a:p>
        </p:txBody>
      </p:sp>
      <p:pic>
        <p:nvPicPr>
          <p:cNvPr id="2" name="Picture 2" descr="cdfa-logo – Humboldt Green">
            <a:extLst>
              <a:ext uri="{FF2B5EF4-FFF2-40B4-BE49-F238E27FC236}">
                <a16:creationId xmlns:a16="http://schemas.microsoft.com/office/drawing/2014/main" id="{F0632B57-26CB-0E43-A352-FC4337BD3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2200" y="5638418"/>
            <a:ext cx="2144712" cy="121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WINDOWS\Desktop\CAState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1" y="1371600"/>
            <a:ext cx="3886200" cy="4724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4000" y="304801"/>
            <a:ext cx="9144000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CALIFORNIA’S COOPERATIVE QUARANTINE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RESPONSE PROGRAM</a:t>
            </a: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5334000" y="1763594"/>
            <a:ext cx="5334000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CDFA/USDA </a:t>
            </a:r>
          </a:p>
          <a:p>
            <a:pPr>
              <a:spcBef>
                <a:spcPct val="50000"/>
              </a:spcBef>
            </a:pPr>
            <a:r>
              <a:rPr lang="en-US" sz="2000"/>
              <a:t>(Incident Command System)</a:t>
            </a:r>
          </a:p>
          <a:p>
            <a:pPr>
              <a:spcBef>
                <a:spcPct val="50000"/>
              </a:spcBef>
            </a:pPr>
            <a:r>
              <a:rPr lang="en-US" sz="2400"/>
              <a:t>County Ag. Commissioners</a:t>
            </a:r>
          </a:p>
          <a:p>
            <a:pPr>
              <a:spcBef>
                <a:spcPct val="50000"/>
              </a:spcBef>
            </a:pPr>
            <a:r>
              <a:rPr lang="en-US" sz="2400"/>
              <a:t>University of California</a:t>
            </a:r>
          </a:p>
          <a:p>
            <a:pPr>
              <a:spcBef>
                <a:spcPct val="50000"/>
              </a:spcBef>
            </a:pPr>
            <a:r>
              <a:rPr lang="en-US" sz="2400"/>
              <a:t>Major local commodities groups: </a:t>
            </a:r>
            <a:r>
              <a:rPr lang="en-US" sz="2000"/>
              <a:t>Calif. Avocado Commission, Calif. Citrus Mutual, Citrus Research Board, Calif. Association of Nurseries and Garden Centers, etc.</a:t>
            </a:r>
          </a:p>
          <a:p>
            <a:pPr>
              <a:spcBef>
                <a:spcPct val="50000"/>
              </a:spcBef>
            </a:pPr>
            <a:r>
              <a:rPr lang="en-US" sz="2400"/>
              <a:t>Industry/Public/Others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C00000"/>
                </a:solidFill>
              </a:rPr>
              <a:t>Communication, Coordination and Cooperation</a:t>
            </a:r>
          </a:p>
        </p:txBody>
      </p:sp>
      <p:pic>
        <p:nvPicPr>
          <p:cNvPr id="2" name="Picture 2" descr="cdfa-logo – Humboldt Green">
            <a:extLst>
              <a:ext uri="{FF2B5EF4-FFF2-40B4-BE49-F238E27FC236}">
                <a16:creationId xmlns:a16="http://schemas.microsoft.com/office/drawing/2014/main" id="{3F0252E9-7627-ABBA-A542-0E2589382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1540" y="5740400"/>
            <a:ext cx="1965371" cy="11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957"/>
  <p:tag name="AS_RELEASE_DATE" val="2023.07.31"/>
  <p:tag name="AS_TITLE" val="Aspose.Slides for Java"/>
  <p:tag name="AS_VERSION" val="2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1057</Words>
  <Application>Microsoft Office PowerPoint</Application>
  <PresentationFormat>Widescreen</PresentationFormat>
  <Paragraphs>181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QUEENSLAND FRUIT FLY QUARANTINE</vt:lpstr>
      <vt:lpstr>BACKGROUND</vt:lpstr>
      <vt:lpstr>What Triggers a Fruit Fly  Quarantine ?</vt:lpstr>
      <vt:lpstr>What Triggered Queensland Fruit Fly   Quarantine in Ventura County?</vt:lpstr>
      <vt:lpstr>CURRENT FRUIT FLY QUARANTINES IN CALIFORNIA , 02/22/2024</vt:lpstr>
      <vt:lpstr>   Top Ten Years With Most Fruit Flies in California</vt:lpstr>
      <vt:lpstr>Why a Quarantine?</vt:lpstr>
      <vt:lpstr>Fruit Fly Quarantine is a Cooperative Project Between…… </vt:lpstr>
      <vt:lpstr>PowerPoint Presentation</vt:lpstr>
      <vt:lpstr>Quarantine Regulations  State Interior Quarantine  California Code of Regulation  3444 https://piˌcdfaˌcaˌgov/pqm/manual/pdf/462ˌpdf   Federal Domestic Quarantine  Code of Federal Regulation 301.32  https://piˌcdfaˌcaˌgov/pqm/manual/pdf/227ˌpdf  </vt:lpstr>
      <vt:lpstr>If Fruit Flies Are Established in California</vt:lpstr>
      <vt:lpstr>If Fruit Flies Are Established in California</vt:lpstr>
      <vt:lpstr>Quarantine Boundaries</vt:lpstr>
      <vt:lpstr>California Regulatory Program Works?</vt:lpstr>
      <vt:lpstr>Duration of the Quarantine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Quarantine Boundaries</dc:title>
  <dc:creator>Sharma, Nawal@CDFA</dc:creator>
  <cp:lastModifiedBy>Snow, Sarah</cp:lastModifiedBy>
  <cp:revision>132</cp:revision>
  <cp:lastPrinted>2023-11-20T17:18:19Z</cp:lastPrinted>
  <dcterms:created xsi:type="dcterms:W3CDTF">2023-09-13T15:29:38Z</dcterms:created>
  <dcterms:modified xsi:type="dcterms:W3CDTF">2024-03-01T01:07:41Z</dcterms:modified>
</cp:coreProperties>
</file>